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363" r:id="rId4"/>
    <p:sldId id="348" r:id="rId5"/>
    <p:sldId id="349" r:id="rId6"/>
    <p:sldId id="351" r:id="rId7"/>
    <p:sldId id="353" r:id="rId8"/>
    <p:sldId id="352" r:id="rId9"/>
    <p:sldId id="350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4" r:id="rId18"/>
    <p:sldId id="366" r:id="rId19"/>
    <p:sldId id="365" r:id="rId20"/>
    <p:sldId id="378" r:id="rId21"/>
    <p:sldId id="379" r:id="rId22"/>
    <p:sldId id="382" r:id="rId23"/>
    <p:sldId id="383" r:id="rId24"/>
    <p:sldId id="367" r:id="rId25"/>
    <p:sldId id="368" r:id="rId26"/>
    <p:sldId id="369" r:id="rId27"/>
    <p:sldId id="377" r:id="rId28"/>
    <p:sldId id="384" r:id="rId29"/>
    <p:sldId id="386" r:id="rId30"/>
    <p:sldId id="387" r:id="rId31"/>
    <p:sldId id="385" r:id="rId32"/>
    <p:sldId id="388" r:id="rId33"/>
    <p:sldId id="389" r:id="rId34"/>
    <p:sldId id="391" r:id="rId35"/>
    <p:sldId id="392" r:id="rId36"/>
    <p:sldId id="393" r:id="rId37"/>
    <p:sldId id="407" r:id="rId38"/>
    <p:sldId id="372" r:id="rId39"/>
    <p:sldId id="390" r:id="rId40"/>
    <p:sldId id="394" r:id="rId41"/>
    <p:sldId id="402" r:id="rId42"/>
    <p:sldId id="404" r:id="rId43"/>
    <p:sldId id="405" r:id="rId44"/>
    <p:sldId id="370" r:id="rId45"/>
    <p:sldId id="395" r:id="rId46"/>
    <p:sldId id="376" r:id="rId47"/>
    <p:sldId id="381" r:id="rId48"/>
    <p:sldId id="396" r:id="rId49"/>
    <p:sldId id="373" r:id="rId50"/>
    <p:sldId id="374" r:id="rId51"/>
    <p:sldId id="375" r:id="rId52"/>
    <p:sldId id="397" r:id="rId53"/>
    <p:sldId id="380" r:id="rId54"/>
    <p:sldId id="408" r:id="rId55"/>
    <p:sldId id="398" r:id="rId56"/>
    <p:sldId id="399" r:id="rId57"/>
    <p:sldId id="400" r:id="rId58"/>
    <p:sldId id="401" r:id="rId59"/>
    <p:sldId id="409" r:id="rId60"/>
    <p:sldId id="34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uri82@gmail.com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78" autoAdjust="0"/>
    <p:restoredTop sz="94581"/>
  </p:normalViewPr>
  <p:slideViewPr>
    <p:cSldViewPr snapToGrid="0" snapToObjects="1">
      <p:cViewPr varScale="1">
        <p:scale>
          <a:sx n="100" d="100"/>
          <a:sy n="100" d="100"/>
        </p:scale>
        <p:origin x="90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09-Mar-18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falkvinge.net/2015/01/14/hilarious-activists-turn-tables-on-political-surveillance-hawks-wiretaps-them-with-honeypot-open-wi-fi-at-security-conferenc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1072;&#1088;&#1088;&#1231;&#1077;.com/" TargetMode="External"/><Relationship Id="rId2" Type="http://schemas.openxmlformats.org/officeDocument/2006/relationships/hyperlink" Target="http://www.apple.com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07: Network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136" y="306388"/>
            <a:ext cx="10515600" cy="1325563"/>
          </a:xfrm>
        </p:spPr>
        <p:txBody>
          <a:bodyPr/>
          <a:lstStyle/>
          <a:p>
            <a:r>
              <a:rPr lang="en-US" dirty="0" smtClean="0"/>
              <a:t>Distributed Database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175504" y="1914650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8414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2828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.org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11656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47242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.it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0604" y="5310375"/>
            <a:ext cx="1659636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378964" y="5310375"/>
            <a:ext cx="1955292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147304" y="5310375"/>
            <a:ext cx="96926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030968" y="5310375"/>
            <a:ext cx="179222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kristiania.no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/>
          <p:cNvCxnSpPr>
            <a:stCxn id="48" idx="2"/>
            <a:endCxn id="52" idx="0"/>
          </p:cNvCxnSpPr>
          <p:nvPr/>
        </p:nvCxnSpPr>
        <p:spPr>
          <a:xfrm>
            <a:off x="5632704" y="2234690"/>
            <a:ext cx="129692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2"/>
            <a:endCxn id="51" idx="0"/>
          </p:cNvCxnSpPr>
          <p:nvPr/>
        </p:nvCxnSpPr>
        <p:spPr>
          <a:xfrm>
            <a:off x="5632704" y="2234690"/>
            <a:ext cx="394106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2"/>
            <a:endCxn id="50" idx="0"/>
          </p:cNvCxnSpPr>
          <p:nvPr/>
        </p:nvCxnSpPr>
        <p:spPr>
          <a:xfrm flipH="1">
            <a:off x="4285488" y="2234690"/>
            <a:ext cx="134721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8" idx="2"/>
            <a:endCxn id="49" idx="0"/>
          </p:cNvCxnSpPr>
          <p:nvPr/>
        </p:nvCxnSpPr>
        <p:spPr>
          <a:xfrm flipH="1">
            <a:off x="1641348" y="2234690"/>
            <a:ext cx="399135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9" idx="2"/>
            <a:endCxn id="53" idx="0"/>
          </p:cNvCxnSpPr>
          <p:nvPr/>
        </p:nvCxnSpPr>
        <p:spPr>
          <a:xfrm flipH="1">
            <a:off x="1090422" y="3711193"/>
            <a:ext cx="550926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2"/>
            <a:endCxn id="54" idx="0"/>
          </p:cNvCxnSpPr>
          <p:nvPr/>
        </p:nvCxnSpPr>
        <p:spPr>
          <a:xfrm>
            <a:off x="1641348" y="3711193"/>
            <a:ext cx="171526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1" idx="2"/>
            <a:endCxn id="56" idx="0"/>
          </p:cNvCxnSpPr>
          <p:nvPr/>
        </p:nvCxnSpPr>
        <p:spPr>
          <a:xfrm>
            <a:off x="9573768" y="3711193"/>
            <a:ext cx="135331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1" idx="2"/>
            <a:endCxn id="55" idx="0"/>
          </p:cNvCxnSpPr>
          <p:nvPr/>
        </p:nvCxnSpPr>
        <p:spPr>
          <a:xfrm flipH="1">
            <a:off x="8631936" y="3711193"/>
            <a:ext cx="94183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0" idx="2"/>
          </p:cNvCxnSpPr>
          <p:nvPr/>
        </p:nvCxnSpPr>
        <p:spPr>
          <a:xfrm flipH="1">
            <a:off x="3907536" y="3711193"/>
            <a:ext cx="377952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28724" y="3711193"/>
            <a:ext cx="367757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32704" y="2431087"/>
            <a:ext cx="0" cy="11564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028688" y="3711193"/>
            <a:ext cx="348996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2"/>
          </p:cNvCxnSpPr>
          <p:nvPr/>
        </p:nvCxnSpPr>
        <p:spPr>
          <a:xfrm flipH="1">
            <a:off x="6525768" y="3711193"/>
            <a:ext cx="403860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9" idx="2"/>
          </p:cNvCxnSpPr>
          <p:nvPr/>
        </p:nvCxnSpPr>
        <p:spPr>
          <a:xfrm flipH="1">
            <a:off x="260604" y="3711193"/>
            <a:ext cx="1380744" cy="9398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1" idx="2"/>
          </p:cNvCxnSpPr>
          <p:nvPr/>
        </p:nvCxnSpPr>
        <p:spPr>
          <a:xfrm>
            <a:off x="9573768" y="3711193"/>
            <a:ext cx="2110740" cy="114122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825624"/>
            <a:ext cx="11627555" cy="477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root DNS server has information of where to find (</a:t>
            </a:r>
            <a:r>
              <a:rPr lang="en-US" dirty="0" err="1" smtClean="0"/>
              <a:t>ie</a:t>
            </a:r>
            <a:r>
              <a:rPr lang="en-US" dirty="0" smtClean="0"/>
              <a:t> IP) the servers of the top-level domains (</a:t>
            </a:r>
            <a:r>
              <a:rPr lang="en-US" dirty="0" err="1" smtClean="0"/>
              <a:t>eg</a:t>
            </a:r>
            <a:r>
              <a:rPr lang="en-US" dirty="0" smtClean="0"/>
              <a:t>, “</a:t>
            </a:r>
            <a:r>
              <a:rPr lang="en-US" i="1" dirty="0" smtClean="0"/>
              <a:t>.com</a:t>
            </a:r>
            <a:r>
              <a:rPr lang="en-US" dirty="0" smtClean="0"/>
              <a:t>” and “</a:t>
            </a:r>
            <a:r>
              <a:rPr lang="en-US" i="1" dirty="0" smtClean="0"/>
              <a:t>.no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Top-level servers have info of where to find hosts in their subdomains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server for “</a:t>
            </a:r>
            <a:r>
              <a:rPr lang="en-US" i="1" dirty="0" smtClean="0"/>
              <a:t>.no</a:t>
            </a:r>
            <a:r>
              <a:rPr lang="en-US" dirty="0" smtClean="0"/>
              <a:t>” will have info for “</a:t>
            </a:r>
            <a:r>
              <a:rPr lang="en-US" i="1" dirty="0" smtClean="0"/>
              <a:t>kristiania.no</a:t>
            </a:r>
            <a:r>
              <a:rPr lang="en-US" dirty="0" smtClean="0"/>
              <a:t>” and “</a:t>
            </a:r>
            <a:r>
              <a:rPr lang="en-US" i="1" dirty="0" smtClean="0"/>
              <a:t>google.no</a:t>
            </a:r>
            <a:r>
              <a:rPr lang="en-US" dirty="0" smtClean="0"/>
              <a:t>”, but not “</a:t>
            </a:r>
            <a:r>
              <a:rPr lang="en-US" i="1" dirty="0" smtClean="0"/>
              <a:t>google.com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National top-level domains are usually handled by government institutions in such countries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in Norway handled by </a:t>
            </a:r>
            <a:r>
              <a:rPr lang="en-US" dirty="0" err="1" smtClean="0"/>
              <a:t>Norid</a:t>
            </a:r>
            <a:r>
              <a:rPr lang="en-US" dirty="0" smtClean="0"/>
              <a:t>, own by the Norwegian </a:t>
            </a:r>
            <a:r>
              <a:rPr lang="en-US" dirty="0"/>
              <a:t>Ministry of Education and Research</a:t>
            </a:r>
          </a:p>
        </p:txBody>
      </p:sp>
    </p:spTree>
    <p:extLst>
      <p:ext uri="{BB962C8B-B14F-4D97-AF65-F5344CB8AC3E}">
        <p14:creationId xmlns:p14="http://schemas.microsoft.com/office/powerpoint/2010/main" val="216382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3" y="1825624"/>
            <a:ext cx="11717867" cy="4823531"/>
          </a:xfrm>
        </p:spPr>
        <p:txBody>
          <a:bodyPr/>
          <a:lstStyle/>
          <a:p>
            <a:r>
              <a:rPr lang="en-US" dirty="0" smtClean="0"/>
              <a:t>Let’s say you need to find out IP address of “</a:t>
            </a:r>
            <a:r>
              <a:rPr lang="en-US" i="1" dirty="0" smtClean="0"/>
              <a:t>www.kristiania.no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First contact root server, which will answer by saying where to find server handling “.no”</a:t>
            </a:r>
          </a:p>
          <a:p>
            <a:r>
              <a:rPr lang="en-US" dirty="0" smtClean="0"/>
              <a:t>Then contact this latter one, which can give the IP or redirect to yet another DNS server in subdomain</a:t>
            </a:r>
          </a:p>
          <a:p>
            <a:r>
              <a:rPr lang="en-US" dirty="0" smtClean="0"/>
              <a:t>And so on recursively until finding a DNS server with the record for </a:t>
            </a:r>
            <a:r>
              <a:rPr lang="en-US" dirty="0"/>
              <a:t>“</a:t>
            </a:r>
            <a:r>
              <a:rPr lang="en-US" i="1" dirty="0"/>
              <a:t>www.kristiania.no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8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4944791" y="1974065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431169" y="381065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425228" y="5903574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24" y="356020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480946" y="2832133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80"/>
          <p:cNvSpPr txBox="1"/>
          <p:nvPr/>
        </p:nvSpPr>
        <p:spPr bwMode="auto">
          <a:xfrm>
            <a:off x="8502045" y="5282573"/>
            <a:ext cx="214513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33CC"/>
                </a:solidFill>
                <a:latin typeface="+mn-lt"/>
                <a:cs typeface="+mn-cs"/>
              </a:rPr>
              <a:t>example.com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174925" y="455971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53" name="TextBox 78"/>
          <p:cNvSpPr txBox="1"/>
          <p:nvPr/>
        </p:nvSpPr>
        <p:spPr bwMode="auto">
          <a:xfrm>
            <a:off x="8633346" y="905076"/>
            <a:ext cx="179408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3333CC"/>
                </a:solidFill>
                <a:latin typeface="+mn-lt"/>
                <a:cs typeface="+mn-cs"/>
              </a:rPr>
              <a:t>root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28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365125"/>
            <a:ext cx="116170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how to find IP of DNS server?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37" y="1825624"/>
            <a:ext cx="6702136" cy="4762211"/>
          </a:xfrm>
        </p:spPr>
        <p:txBody>
          <a:bodyPr>
            <a:normAutofit/>
          </a:bodyPr>
          <a:lstStyle/>
          <a:p>
            <a:r>
              <a:rPr lang="en-US" dirty="0" smtClean="0"/>
              <a:t>Could be hardcoded</a:t>
            </a:r>
          </a:p>
          <a:p>
            <a:r>
              <a:rPr lang="en-US" dirty="0" smtClean="0"/>
              <a:t>Or, in LANs, can be returned as part of DHCP messages when assigning IP address</a:t>
            </a:r>
          </a:p>
          <a:p>
            <a:r>
              <a:rPr lang="en-US" dirty="0" smtClean="0"/>
              <a:t>LANs will usually have their own DNS servers that query the main ones on the client behalf  </a:t>
            </a:r>
          </a:p>
          <a:p>
            <a:pPr lvl="1"/>
            <a:r>
              <a:rPr lang="en-US" dirty="0" smtClean="0"/>
              <a:t>Note the local IP 10.x.x.x addresses for the DNS servers (can be more than one)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98" y="1514475"/>
            <a:ext cx="4638675" cy="53435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10137076" y="4587140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580687" y="992325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6867439" y="86390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580687" y="1541753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8637305" y="1901366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3236488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6580688" y="4047324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8123683" y="3737954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593879" y="4249270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6435715" y="4517993"/>
            <a:ext cx="3706386" cy="116893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8174991" y="5804150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2564483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152743" y="2987668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38" y="283321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2563743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4844165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294961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67439" y="4487015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2805001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3065206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H="1">
            <a:off x="2745688" y="3886201"/>
            <a:ext cx="2252822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220292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880007" y="4101706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045892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8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20946" cy="4866120"/>
          </a:xfrm>
        </p:spPr>
        <p:txBody>
          <a:bodyPr/>
          <a:lstStyle/>
          <a:p>
            <a:r>
              <a:rPr lang="en-US" dirty="0" smtClean="0"/>
              <a:t>Having to query the root DNS servers each time a hostname needs to be resolved would put a lot of stress on such servers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several billions </a:t>
            </a:r>
            <a:r>
              <a:rPr lang="en-US" dirty="0" smtClean="0"/>
              <a:t>of machines connected to internet which would need to contact those DNS servers</a:t>
            </a:r>
          </a:p>
          <a:p>
            <a:r>
              <a:rPr lang="en-US" dirty="0" smtClean="0"/>
              <a:t>Using </a:t>
            </a:r>
            <a:r>
              <a:rPr lang="en-US" i="1" dirty="0" smtClean="0"/>
              <a:t>caches</a:t>
            </a:r>
            <a:r>
              <a:rPr lang="en-US" dirty="0" smtClean="0"/>
              <a:t> to avoid asking for hostnames that have already been resolved before</a:t>
            </a:r>
          </a:p>
          <a:p>
            <a:r>
              <a:rPr lang="en-US" dirty="0" smtClean="0"/>
              <a:t>Caches in different places: browser, OS, LAN DNS,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9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10515600" cy="883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nslookup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73" y="4966855"/>
            <a:ext cx="5974774" cy="1319645"/>
          </a:xfrm>
        </p:spPr>
        <p:txBody>
          <a:bodyPr/>
          <a:lstStyle/>
          <a:p>
            <a:r>
              <a:rPr lang="en-US" dirty="0" smtClean="0"/>
              <a:t>Note the IP of LAN DNS </a:t>
            </a:r>
          </a:p>
          <a:p>
            <a:r>
              <a:rPr lang="en-US" dirty="0" smtClean="0"/>
              <a:t>Getting both IPv4 and IPv6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" y="1013546"/>
            <a:ext cx="7206029" cy="347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672811"/>
            <a:ext cx="4638675" cy="534352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732744">
            <a:off x="4327694" y="2212589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597452">
            <a:off x="4741947" y="4402757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20732744">
            <a:off x="10267829" y="3542971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8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166256"/>
            <a:ext cx="11537509" cy="15830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this case, “</a:t>
            </a:r>
            <a:r>
              <a:rPr lang="en-US" i="1" dirty="0" smtClean="0"/>
              <a:t>www.</a:t>
            </a:r>
            <a:r>
              <a:rPr lang="en-US" dirty="0" smtClean="0"/>
              <a:t>” results in different IP address</a:t>
            </a:r>
          </a:p>
          <a:p>
            <a:r>
              <a:rPr lang="en-US" dirty="0" smtClean="0"/>
              <a:t>Also from different networks with different DNS caches, could get different IP addresses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 Google does not have only a single machine serving “</a:t>
            </a:r>
            <a:r>
              <a:rPr lang="en-US" dirty="0" err="1" smtClean="0"/>
              <a:t>www.google.com</a:t>
            </a:r>
            <a:r>
              <a:rPr lang="en-US" dirty="0" smtClean="0"/>
              <a:t>”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" y="1844519"/>
            <a:ext cx="4948007" cy="492578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3295349" y="583073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732744">
            <a:off x="3295349" y="351118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26" y="1844519"/>
            <a:ext cx="6284635" cy="442375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732744">
            <a:off x="8963972" y="5385115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0732744">
            <a:off x="8963971" y="3260173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83291" cy="4886902"/>
          </a:xfrm>
        </p:spPr>
        <p:txBody>
          <a:bodyPr/>
          <a:lstStyle/>
          <a:p>
            <a:r>
              <a:rPr lang="en-US" dirty="0" smtClean="0"/>
              <a:t>Caching is critical for performance</a:t>
            </a:r>
          </a:p>
          <a:p>
            <a:r>
              <a:rPr lang="en-US" dirty="0" smtClean="0"/>
              <a:t>But mapping from hostnames to IP addresses can change</a:t>
            </a:r>
          </a:p>
          <a:p>
            <a:r>
              <a:rPr lang="en-US" dirty="0" smtClean="0"/>
              <a:t>In DNS protocol, each record has a TTL entry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the mapping is only valid for 1 day</a:t>
            </a:r>
          </a:p>
          <a:p>
            <a:r>
              <a:rPr lang="en-US" dirty="0" smtClean="0"/>
              <a:t>When TTL expires, need to remove from cache, and ask DNS servers again</a:t>
            </a:r>
          </a:p>
          <a:p>
            <a:r>
              <a:rPr lang="en-US" dirty="0" smtClean="0"/>
              <a:t>Tradeoff between performance (large TTL) vs. getting more recent / correct mapping (small TTL)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DNS works, and why it is insecure</a:t>
            </a:r>
          </a:p>
          <a:p>
            <a:r>
              <a:rPr lang="en-US" dirty="0" smtClean="0"/>
              <a:t>Understand how to carry out a web site phishing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Subdomain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1825624"/>
            <a:ext cx="11633812" cy="4850598"/>
          </a:xfrm>
        </p:spPr>
        <p:txBody>
          <a:bodyPr/>
          <a:lstStyle/>
          <a:p>
            <a:r>
              <a:rPr lang="en-US" dirty="0" smtClean="0"/>
              <a:t>Assume you own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might want to have different subdomains for it, like:</a:t>
            </a:r>
          </a:p>
          <a:p>
            <a:pPr lvl="1"/>
            <a:r>
              <a:rPr lang="en-US" i="1" dirty="0" smtClean="0"/>
              <a:t>www.foo.com</a:t>
            </a:r>
            <a:r>
              <a:rPr lang="en-US" dirty="0" smtClean="0"/>
              <a:t>, </a:t>
            </a:r>
            <a:r>
              <a:rPr lang="en-US" i="1" dirty="0" smtClean="0"/>
              <a:t>email.foo.com</a:t>
            </a:r>
            <a:r>
              <a:rPr lang="en-US" dirty="0" smtClean="0"/>
              <a:t>, </a:t>
            </a:r>
            <a:r>
              <a:rPr lang="en-US" i="1" dirty="0" smtClean="0"/>
              <a:t>x.foo.com</a:t>
            </a:r>
            <a:r>
              <a:rPr lang="en-US" dirty="0" smtClean="0"/>
              <a:t>, </a:t>
            </a:r>
            <a:r>
              <a:rPr lang="en-US" i="1" dirty="0" smtClean="0"/>
              <a:t>y.foo.com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Example: you are a cloud provider, and want to give URLs for the web app you host: </a:t>
            </a:r>
          </a:p>
          <a:p>
            <a:pPr lvl="1"/>
            <a:r>
              <a:rPr lang="en-US" i="1" dirty="0" smtClean="0"/>
              <a:t>clientAppName.foo.com</a:t>
            </a:r>
            <a:r>
              <a:rPr lang="en-US" dirty="0" smtClean="0"/>
              <a:t>, </a:t>
            </a:r>
            <a:r>
              <a:rPr lang="en-US" i="1" dirty="0" smtClean="0"/>
              <a:t>anotherClientApp.foo.com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You could register all of these hostnames with the root “</a:t>
            </a:r>
            <a:r>
              <a:rPr lang="en-US" i="1" dirty="0" smtClean="0"/>
              <a:t>.com</a:t>
            </a:r>
            <a:r>
              <a:rPr lang="en-US" dirty="0" smtClean="0"/>
              <a:t>” DNS server, but expensive and does not scale (especially when customers choose their own app 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7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3" y="1825625"/>
            <a:ext cx="11688897" cy="4839580"/>
          </a:xfrm>
        </p:spPr>
        <p:txBody>
          <a:bodyPr/>
          <a:lstStyle/>
          <a:p>
            <a:r>
              <a:rPr lang="en-US" dirty="0" smtClean="0"/>
              <a:t>Have your own DNS server under your registered “</a:t>
            </a:r>
            <a:r>
              <a:rPr lang="en-US" i="1" dirty="0" smtClean="0"/>
              <a:t>foo.com</a:t>
            </a:r>
            <a:r>
              <a:rPr lang="en-US" dirty="0" smtClean="0"/>
              <a:t>” domain</a:t>
            </a:r>
          </a:p>
          <a:p>
            <a:r>
              <a:rPr lang="en-US" dirty="0" smtClean="0"/>
              <a:t>For example, your own server DNS running at “</a:t>
            </a:r>
            <a:r>
              <a:rPr lang="en-US" i="1" dirty="0" smtClean="0"/>
              <a:t>ns1.foo.com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All your domains will be resolved by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as </a:t>
            </a:r>
            <a:r>
              <a:rPr lang="en-US" dirty="0"/>
              <a:t>the  authoritative </a:t>
            </a:r>
            <a:r>
              <a:rPr lang="en-US" dirty="0" smtClean="0"/>
              <a:t>DNS for them</a:t>
            </a:r>
          </a:p>
          <a:p>
            <a:r>
              <a:rPr lang="en-US" dirty="0" smtClean="0"/>
              <a:t>Example</a:t>
            </a:r>
            <a:r>
              <a:rPr lang="en-US" dirty="0"/>
              <a:t>: 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would have the IP mapping for “</a:t>
            </a:r>
            <a:r>
              <a:rPr lang="en-US" i="1" dirty="0"/>
              <a:t>clientAppName.foo.com</a:t>
            </a:r>
            <a:r>
              <a:rPr lang="en-US" dirty="0" smtClean="0"/>
              <a:t>” and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Can you spot the problem 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x.foo.com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614014" y="2050428"/>
            <a:ext cx="2024358" cy="6406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570763" y="5853044"/>
            <a:ext cx="2024359" cy="6248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b="1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322927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269845" y="568752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058926" y="451765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OK, but where do I find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2671" y="3013143"/>
            <a:ext cx="3640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your DNS server hostname is a subdomain of your registered domain, you can end up in a infinite loop!!!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408776" y="377286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</a:t>
            </a:r>
            <a:r>
              <a:rPr lang="en-US" sz="2000" b="1" kern="0" dirty="0">
                <a:solidFill>
                  <a:srgbClr val="000000"/>
                </a:solidFill>
                <a:latin typeface="Calibri"/>
                <a:cs typeface="Arial Unicode MS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49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Glue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825625"/>
            <a:ext cx="11477767" cy="4861778"/>
          </a:xfrm>
        </p:spPr>
        <p:txBody>
          <a:bodyPr/>
          <a:lstStyle/>
          <a:p>
            <a:r>
              <a:rPr lang="en-US" dirty="0" smtClean="0"/>
              <a:t>To avoid infinite loop when subdomain “</a:t>
            </a:r>
            <a:r>
              <a:rPr lang="en-US" i="1" dirty="0" smtClean="0"/>
              <a:t>ns1.foo.com</a:t>
            </a:r>
            <a:r>
              <a:rPr lang="en-US" dirty="0" smtClean="0"/>
              <a:t>” is the </a:t>
            </a:r>
            <a:r>
              <a:rPr lang="en-US" dirty="0"/>
              <a:t>authoritative</a:t>
            </a:r>
            <a:r>
              <a:rPr lang="en-US" dirty="0" smtClean="0"/>
              <a:t> DNS server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When querying </a:t>
            </a:r>
            <a:r>
              <a:rPr lang="en-US" i="1" dirty="0" smtClean="0"/>
              <a:t>“.com</a:t>
            </a:r>
            <a:r>
              <a:rPr lang="en-US" dirty="0" smtClean="0"/>
              <a:t>” DNS server for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, return directly its IP address without redirecting to its parent “</a:t>
            </a:r>
            <a:r>
              <a:rPr lang="en-US" i="1" dirty="0" smtClean="0"/>
              <a:t>foo.com</a:t>
            </a:r>
            <a:r>
              <a:rPr lang="en-US" dirty="0" smtClean="0"/>
              <a:t>”, even though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is not a direct subdomain of “</a:t>
            </a:r>
            <a:r>
              <a:rPr lang="en-US" i="1" dirty="0" smtClean="0"/>
              <a:t>.com</a:t>
            </a:r>
            <a:r>
              <a:rPr lang="en-US" dirty="0" smtClean="0"/>
              <a:t>”, and “</a:t>
            </a:r>
            <a:r>
              <a:rPr lang="en-US" i="1" dirty="0" smtClean="0"/>
              <a:t>.com</a:t>
            </a:r>
            <a:r>
              <a:rPr lang="en-US" dirty="0" smtClean="0"/>
              <a:t>” is not the authoritative DNS server for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825624"/>
            <a:ext cx="11772900" cy="4845339"/>
          </a:xfrm>
        </p:spPr>
        <p:txBody>
          <a:bodyPr/>
          <a:lstStyle/>
          <a:p>
            <a:r>
              <a:rPr lang="en-US" dirty="0" smtClean="0"/>
              <a:t>If attacker can break the DNS protocol, could have disastrous consequences</a:t>
            </a:r>
          </a:p>
          <a:p>
            <a:r>
              <a:rPr lang="en-US" i="1" dirty="0" smtClean="0"/>
              <a:t>Pharming</a:t>
            </a:r>
            <a:r>
              <a:rPr lang="en-US" dirty="0" smtClean="0"/>
              <a:t>: alter DNS records to redirect to malicious server </a:t>
            </a:r>
            <a:endParaRPr lang="en-US" dirty="0"/>
          </a:p>
          <a:p>
            <a:pPr lvl="1"/>
            <a:r>
              <a:rPr lang="en-US" dirty="0" smtClean="0"/>
              <a:t>User might think to communicate with real “</a:t>
            </a:r>
            <a:r>
              <a:rPr lang="en-US" i="1" dirty="0" smtClean="0"/>
              <a:t>www.foo.com</a:t>
            </a:r>
            <a:r>
              <a:rPr lang="en-US" dirty="0" smtClean="0"/>
              <a:t>”, but instead is redirected to IP of a machine controlled by attacker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Pharming: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690688"/>
            <a:ext cx="11700163" cy="979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Trick user to type login/password in website that looks exactly the same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00607">
            <a:off x="5985267" y="2465987"/>
            <a:ext cx="6096667" cy="3974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7213">
            <a:off x="125352" y="2658894"/>
            <a:ext cx="5672935" cy="3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0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 is not just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update/patch servers</a:t>
            </a:r>
          </a:p>
          <a:p>
            <a:pPr lvl="1"/>
            <a:r>
              <a:rPr lang="en-US" dirty="0" smtClean="0"/>
              <a:t>Provide malware that is installed like it was patch update</a:t>
            </a:r>
          </a:p>
          <a:p>
            <a:r>
              <a:rPr lang="en-US" dirty="0" smtClean="0"/>
              <a:t>Altering email servers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8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1825624"/>
            <a:ext cx="11627892" cy="4779891"/>
          </a:xfrm>
        </p:spPr>
        <p:txBody>
          <a:bodyPr/>
          <a:lstStyle/>
          <a:p>
            <a:r>
              <a:rPr lang="en-US" dirty="0" smtClean="0"/>
              <a:t>Consider a target DNS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the local one in a LAN</a:t>
            </a:r>
          </a:p>
          <a:p>
            <a:r>
              <a:rPr lang="en-US" dirty="0" smtClean="0"/>
              <a:t>A cache poisoning attack is to alter its DNS records in the cache, </a:t>
            </a:r>
            <a:r>
              <a:rPr lang="en-US" dirty="0" err="1" smtClean="0"/>
              <a:t>eg</a:t>
            </a:r>
            <a:r>
              <a:rPr lang="en-US" dirty="0" smtClean="0"/>
              <a:t> by pointing them to your malicious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6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115823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632458" y="2216629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2758116" y="2013078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" y="3249878"/>
            <a:ext cx="11970806" cy="34694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Assume Eve wants to poison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Eve sends DNS request for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LAN DNS will send request to the authoritative DNS servers</a:t>
            </a:r>
          </a:p>
          <a:p>
            <a:r>
              <a:rPr lang="en-US" b="1" dirty="0" smtClean="0"/>
              <a:t>BEFORE</a:t>
            </a:r>
            <a:r>
              <a:rPr lang="en-US" dirty="0" smtClean="0"/>
              <a:t> those do answer, Eve sends a crafted DNS reply to her own request stating that </a:t>
            </a:r>
            <a:r>
              <a:rPr lang="en-US" i="1" dirty="0" smtClean="0"/>
              <a:t>example.com </a:t>
            </a:r>
            <a:r>
              <a:rPr lang="en-US" dirty="0" smtClean="0"/>
              <a:t>is at an IP address of her choice</a:t>
            </a:r>
          </a:p>
          <a:p>
            <a:r>
              <a:rPr lang="en-US" dirty="0" smtClean="0"/>
              <a:t>Eve needs to be </a:t>
            </a:r>
            <a:r>
              <a:rPr lang="en-US" i="1" dirty="0" smtClean="0"/>
              <a:t>fast: </a:t>
            </a:r>
            <a:r>
              <a:rPr lang="en-US" dirty="0" smtClean="0"/>
              <a:t>her message must arrive before “</a:t>
            </a:r>
            <a:r>
              <a:rPr lang="en-US" i="1" dirty="0" smtClean="0"/>
              <a:t>.com</a:t>
            </a:r>
            <a:r>
              <a:rPr lang="en-US" dirty="0" smtClean="0"/>
              <a:t>” replies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8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Transaction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825624"/>
            <a:ext cx="11600597" cy="4779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avoid spoofed DNS replies, DNS requests/responses do have a transaction id</a:t>
            </a:r>
          </a:p>
          <a:p>
            <a:r>
              <a:rPr lang="en-US" dirty="0" smtClean="0"/>
              <a:t>When </a:t>
            </a:r>
            <a:r>
              <a:rPr lang="en-US" dirty="0"/>
              <a:t>LAN </a:t>
            </a:r>
            <a:r>
              <a:rPr lang="en-US" dirty="0" smtClean="0"/>
              <a:t>DNS sends request to “</a:t>
            </a:r>
            <a:r>
              <a:rPr lang="en-US" i="1" dirty="0" smtClean="0"/>
              <a:t>.com</a:t>
            </a:r>
            <a:r>
              <a:rPr lang="en-US" dirty="0" smtClean="0"/>
              <a:t>” DNS, it will use an </a:t>
            </a:r>
            <a:r>
              <a:rPr lang="en-US" b="1" dirty="0" smtClean="0"/>
              <a:t>id</a:t>
            </a:r>
            <a:r>
              <a:rPr lang="en-US" dirty="0" smtClean="0"/>
              <a:t>, and expect the same id as response from “</a:t>
            </a:r>
            <a:r>
              <a:rPr lang="en-US" i="1" dirty="0" smtClean="0"/>
              <a:t>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different id, the DNS replies are ignored</a:t>
            </a:r>
          </a:p>
          <a:p>
            <a:r>
              <a:rPr lang="en-US" dirty="0" smtClean="0"/>
              <a:t>Eve needs to predict which id the </a:t>
            </a:r>
            <a:r>
              <a:rPr lang="en-US" dirty="0"/>
              <a:t>LAN </a:t>
            </a:r>
            <a:r>
              <a:rPr lang="en-US" dirty="0" smtClean="0"/>
              <a:t>DNS will use in its requests</a:t>
            </a:r>
          </a:p>
          <a:p>
            <a:r>
              <a:rPr lang="en-US" dirty="0" smtClean="0"/>
              <a:t>Until 2002, most DNS servers were just using an incremental id</a:t>
            </a:r>
          </a:p>
          <a:p>
            <a:r>
              <a:rPr lang="en-US" dirty="0" smtClean="0"/>
              <a:t>Eve just needed to intercept 1 request of </a:t>
            </a:r>
            <a:r>
              <a:rPr lang="en-US" dirty="0"/>
              <a:t>LAN </a:t>
            </a:r>
            <a:r>
              <a:rPr lang="en-US" dirty="0" smtClean="0"/>
              <a:t>DNS, and will know the ids of all the following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3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34375" y="67712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035393" y="2350200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H="1">
            <a:off x="6637717" y="2216629"/>
            <a:ext cx="3557929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6501888" y="5254946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17" name="Picture 16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201" y="4582941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78"/>
          <p:cNvSpPr txBox="1"/>
          <p:nvPr/>
        </p:nvSpPr>
        <p:spPr bwMode="auto">
          <a:xfrm>
            <a:off x="224259" y="5006126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1" name="Picture 20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16555" y="4582201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 bwMode="auto">
          <a:xfrm>
            <a:off x="6775447" y="496807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24" name="Picture 23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7604" y="4823459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653696" y="5083664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7" name="Rectangle 26"/>
          <p:cNvSpPr/>
          <p:nvPr/>
        </p:nvSpPr>
        <p:spPr bwMode="auto">
          <a:xfrm>
            <a:off x="2540467" y="422138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40467" y="6026468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example.com 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31" name="TextBox 78"/>
          <p:cNvSpPr txBox="1"/>
          <p:nvPr/>
        </p:nvSpPr>
        <p:spPr bwMode="auto">
          <a:xfrm>
            <a:off x="5069040" y="4064350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32" name="TextBox 78"/>
          <p:cNvSpPr txBox="1"/>
          <p:nvPr/>
        </p:nvSpPr>
        <p:spPr bwMode="auto">
          <a:xfrm>
            <a:off x="10273888" y="4058981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666125" y="5822917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65114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5"/>
            <a:ext cx="11600597" cy="4738948"/>
          </a:xfrm>
        </p:spPr>
        <p:txBody>
          <a:bodyPr/>
          <a:lstStyle/>
          <a:p>
            <a:r>
              <a:rPr lang="en-US" dirty="0" smtClean="0"/>
              <a:t>Since 2002, DNS servers use randomized ids for the requests</a:t>
            </a:r>
          </a:p>
          <a:p>
            <a:r>
              <a:rPr lang="en-US" dirty="0" smtClean="0"/>
              <a:t>DNS ids are </a:t>
            </a:r>
            <a:r>
              <a:rPr lang="en-US" dirty="0"/>
              <a:t>16-bit numbers, so </a:t>
            </a:r>
            <a:r>
              <a:rPr lang="en-US" dirty="0" smtClean="0"/>
              <a:t>65_536 values</a:t>
            </a:r>
          </a:p>
          <a:p>
            <a:r>
              <a:rPr lang="en-US" dirty="0" smtClean="0"/>
              <a:t>Eve can send more than malicious 1 reply, with different ids, hoping to get the right id</a:t>
            </a:r>
          </a:p>
          <a:p>
            <a:r>
              <a:rPr lang="en-US" dirty="0" smtClean="0"/>
              <a:t>Just need </a:t>
            </a:r>
            <a:r>
              <a:rPr lang="en-US" b="1" dirty="0" smtClean="0"/>
              <a:t>213</a:t>
            </a:r>
            <a:r>
              <a:rPr lang="en-US" dirty="0" smtClean="0"/>
              <a:t> spoofed replies to have a </a:t>
            </a:r>
            <a:r>
              <a:rPr lang="en-US" b="1" dirty="0" smtClean="0"/>
              <a:t>50%</a:t>
            </a:r>
            <a:r>
              <a:rPr lang="en-US" dirty="0" smtClean="0"/>
              <a:t> chances to get the right id</a:t>
            </a:r>
          </a:p>
          <a:p>
            <a:pPr lvl="1"/>
            <a:r>
              <a:rPr lang="en-US" dirty="0" smtClean="0"/>
              <a:t>If interested, look at the Birthday Paradox to see the math behind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365125"/>
            <a:ext cx="11655187" cy="1325563"/>
          </a:xfrm>
        </p:spPr>
        <p:txBody>
          <a:bodyPr>
            <a:normAutofit/>
          </a:bodyPr>
          <a:lstStyle/>
          <a:p>
            <a:r>
              <a:rPr lang="en-US" dirty="0"/>
              <a:t>Is DNS Cache Poisoning </a:t>
            </a:r>
            <a:r>
              <a:rPr lang="en-US" dirty="0" smtClean="0"/>
              <a:t>viable?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825625"/>
            <a:ext cx="11655188" cy="4848130"/>
          </a:xfrm>
        </p:spPr>
        <p:txBody>
          <a:bodyPr/>
          <a:lstStyle/>
          <a:p>
            <a:r>
              <a:rPr lang="en-US" dirty="0" smtClean="0"/>
              <a:t>The time-frame for Eve to operate is too short</a:t>
            </a:r>
          </a:p>
          <a:p>
            <a:r>
              <a:rPr lang="en-US" dirty="0" smtClean="0"/>
              <a:t>Still a chance that Eve guesses the right id, but quite low</a:t>
            </a:r>
          </a:p>
          <a:p>
            <a:r>
              <a:rPr lang="en-US" dirty="0" smtClean="0"/>
              <a:t>Once a DNS record is cached, its TTL value might be </a:t>
            </a:r>
            <a:r>
              <a:rPr lang="en-US" i="1" dirty="0" smtClean="0"/>
              <a:t>days</a:t>
            </a:r>
          </a:p>
          <a:p>
            <a:r>
              <a:rPr lang="en-US" dirty="0" smtClean="0"/>
              <a:t>In such cases, Eve would have to wait </a:t>
            </a:r>
            <a:r>
              <a:rPr lang="en-US" i="1" dirty="0" smtClean="0"/>
              <a:t>days</a:t>
            </a:r>
            <a:r>
              <a:rPr lang="en-US" dirty="0" smtClean="0"/>
              <a:t> before being able to attempt again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 need to wait until TTL expires</a:t>
            </a:r>
          </a:p>
          <a:p>
            <a:r>
              <a:rPr lang="en-US" dirty="0" smtClean="0"/>
              <a:t>The attack is </a:t>
            </a:r>
            <a:r>
              <a:rPr lang="en-US" i="1" dirty="0" smtClean="0"/>
              <a:t>feasible</a:t>
            </a:r>
            <a:r>
              <a:rPr lang="en-US" dirty="0" smtClean="0"/>
              <a:t>, but not so </a:t>
            </a:r>
            <a:r>
              <a:rPr lang="en-US" i="1" dirty="0" smtClean="0"/>
              <a:t>viable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9668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51" y="365125"/>
            <a:ext cx="110535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Subdomain 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0" y="1825624"/>
            <a:ext cx="11763219" cy="4807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 of viable attack found out in 2008</a:t>
            </a:r>
          </a:p>
          <a:p>
            <a:r>
              <a:rPr lang="en-US" dirty="0" smtClean="0"/>
              <a:t>Let’s say Eve wants to poison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Eve makes false requests for non-existent subdomain like “</a:t>
            </a:r>
            <a:r>
              <a:rPr lang="en-US" i="1" dirty="0" smtClean="0"/>
              <a:t>idonotexists.foo.com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LAN DNS server will send requests to the DNS of “</a:t>
            </a:r>
            <a:r>
              <a:rPr lang="en-US" i="1" dirty="0" smtClean="0"/>
              <a:t>foo.com</a:t>
            </a:r>
            <a:r>
              <a:rPr lang="en-US" dirty="0" smtClean="0"/>
              <a:t>”, which will NOT reply (as subdomain does not exist)</a:t>
            </a:r>
          </a:p>
          <a:p>
            <a:pPr lvl="1"/>
            <a:r>
              <a:rPr lang="en-US" dirty="0" smtClean="0"/>
              <a:t>DNS protocol does not send error messages when hostname does not exist</a:t>
            </a:r>
          </a:p>
          <a:p>
            <a:r>
              <a:rPr lang="en-US" dirty="0" smtClean="0"/>
              <a:t>Eve crafts her own replies </a:t>
            </a:r>
            <a:r>
              <a:rPr lang="en-US" dirty="0"/>
              <a:t>for “</a:t>
            </a:r>
            <a:r>
              <a:rPr lang="en-US" i="1" dirty="0"/>
              <a:t>idonotexists.foo.com</a:t>
            </a:r>
            <a:r>
              <a:rPr lang="en-US" dirty="0" smtClean="0"/>
              <a:t>”, and does not need to worry to beat in time the DNS server of “</a:t>
            </a:r>
            <a:r>
              <a:rPr lang="en-US" i="1" dirty="0" smtClean="0"/>
              <a:t>foo.com</a:t>
            </a:r>
            <a:r>
              <a:rPr lang="en-US" dirty="0" smtClean="0"/>
              <a:t>”, as that will never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1" y="4483865"/>
            <a:ext cx="11677879" cy="2203374"/>
          </a:xfrm>
        </p:spPr>
        <p:txBody>
          <a:bodyPr/>
          <a:lstStyle/>
          <a:p>
            <a:r>
              <a:rPr lang="en-US" dirty="0" smtClean="0"/>
              <a:t>Poisoning the DNS entry of non-existent subdomain like </a:t>
            </a:r>
            <a:r>
              <a:rPr lang="en-US" dirty="0"/>
              <a:t>“</a:t>
            </a:r>
            <a:r>
              <a:rPr lang="en-US" i="1" dirty="0"/>
              <a:t>idonotexists.foo.com</a:t>
            </a:r>
            <a:r>
              <a:rPr lang="en-US" dirty="0" smtClean="0"/>
              <a:t>” achieves nothing in itself…</a:t>
            </a:r>
          </a:p>
          <a:p>
            <a:r>
              <a:rPr lang="en-US" dirty="0" smtClean="0"/>
              <a:t>… but, Eve can have a “glue” record with a poisoned IP address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>
            <a:off x="7138930" y="1611910"/>
            <a:ext cx="283245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6" name="Picture 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2089" y="907937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8"/>
          <p:cNvSpPr txBox="1"/>
          <p:nvPr/>
        </p:nvSpPr>
        <p:spPr bwMode="auto">
          <a:xfrm>
            <a:off x="0" y="1326493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8" name="Picture 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2296" y="902568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7190671" y="834881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10" name="Picture 9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345" y="1143826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429437" y="1404031"/>
            <a:ext cx="328542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2316208" y="54175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16207" y="2346834"/>
            <a:ext cx="3272931" cy="119422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 smtClean="0">
              <a:solidFill>
                <a:srgbClr val="000000"/>
              </a:solidFill>
              <a:latin typeface="Calibri"/>
              <a:cs typeface="Arial Unicode M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a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nd, btw, here a glue record for its parent foo.com, with IP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y.y.y.y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for its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14" name="TextBox 78"/>
          <p:cNvSpPr txBox="1"/>
          <p:nvPr/>
        </p:nvSpPr>
        <p:spPr bwMode="auto">
          <a:xfrm>
            <a:off x="5714863" y="379348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15" name="TextBox 78"/>
          <p:cNvSpPr txBox="1"/>
          <p:nvPr/>
        </p:nvSpPr>
        <p:spPr bwMode="auto">
          <a:xfrm>
            <a:off x="9518235" y="379348"/>
            <a:ext cx="26677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exampl.com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441866" y="2143284"/>
            <a:ext cx="327299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54555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defend from this?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5" y="1825625"/>
            <a:ext cx="11567711" cy="48395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LAN DNS are now usually not accessible from outside the LAN (it was not the case before 2008)</a:t>
            </a:r>
          </a:p>
          <a:p>
            <a:pPr lvl="1"/>
            <a:r>
              <a:rPr lang="en-US" dirty="0" smtClean="0"/>
              <a:t>So, to do this attack, you need to be on the LAN</a:t>
            </a:r>
          </a:p>
          <a:p>
            <a:pPr lvl="1"/>
            <a:r>
              <a:rPr lang="en-US" i="1" dirty="0" smtClean="0"/>
              <a:t>And yes, trying this attack on the LDNS in school is a really, really bad idea… unless you are planning to get expelled</a:t>
            </a:r>
          </a:p>
          <a:p>
            <a:pPr lvl="1"/>
            <a:r>
              <a:rPr lang="en-US" dirty="0" smtClean="0"/>
              <a:t>But what about open </a:t>
            </a:r>
            <a:r>
              <a:rPr lang="en-US" dirty="0" err="1" smtClean="0"/>
              <a:t>WiFi</a:t>
            </a:r>
            <a:r>
              <a:rPr lang="en-US" dirty="0" smtClean="0"/>
              <a:t> in bars/restaurants/etc. ???</a:t>
            </a:r>
          </a:p>
          <a:p>
            <a:r>
              <a:rPr lang="en-US" dirty="0" smtClean="0"/>
              <a:t>Port randomization</a:t>
            </a:r>
          </a:p>
          <a:p>
            <a:pPr lvl="1"/>
            <a:r>
              <a:rPr lang="en-US" dirty="0" smtClean="0"/>
              <a:t>Each time DNS sends requests, use different UDP port, and expect answer on same port</a:t>
            </a:r>
          </a:p>
          <a:p>
            <a:pPr lvl="1"/>
            <a:r>
              <a:rPr lang="en-US" dirty="0" smtClean="0"/>
              <a:t>Eve not only needs to guess DNS transaction id, but also the used UDP port, so around 64k times more combinations</a:t>
            </a:r>
          </a:p>
          <a:p>
            <a:pPr lvl="1"/>
            <a:r>
              <a:rPr lang="en-US" dirty="0" smtClean="0"/>
              <a:t>Make Eve’s life harder, but attack is still viable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9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4" y="1825624"/>
            <a:ext cx="11754998" cy="49056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Instead of just attacking a LDNS server, can attack specific users and the cache on their machines</a:t>
            </a:r>
          </a:p>
          <a:p>
            <a:r>
              <a:rPr lang="en-US" dirty="0" smtClean="0"/>
              <a:t>Can craft web pages requesting resources (</a:t>
            </a:r>
            <a:r>
              <a:rPr lang="en-US" dirty="0" err="1" smtClean="0"/>
              <a:t>eg</a:t>
            </a:r>
            <a:r>
              <a:rPr lang="en-US" dirty="0" smtClean="0"/>
              <a:t> images and CSS files) in non-existent subdomains</a:t>
            </a:r>
          </a:p>
          <a:p>
            <a:pPr lvl="1"/>
            <a:r>
              <a:rPr lang="en-US" dirty="0" smtClean="0"/>
              <a:t>When browser loads the page, it will ask for the DNS resolution of these resources</a:t>
            </a:r>
          </a:p>
          <a:p>
            <a:r>
              <a:rPr lang="en-US" i="1" dirty="0" smtClean="0"/>
              <a:t>Need a way to make user visit Eve’s web application</a:t>
            </a:r>
          </a:p>
          <a:p>
            <a:r>
              <a:rPr lang="en-US" dirty="0" smtClean="0"/>
              <a:t>Once Eve knows that the page has been accessed, can send DNS replies to that user’s machine (the LDNS would not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29" y="1825624"/>
            <a:ext cx="11509828" cy="4865461"/>
          </a:xfrm>
        </p:spPr>
        <p:txBody>
          <a:bodyPr/>
          <a:lstStyle/>
          <a:p>
            <a:r>
              <a:rPr lang="en-US" dirty="0" smtClean="0"/>
              <a:t>Current DNS can be broken, as </a:t>
            </a:r>
            <a:r>
              <a:rPr lang="en-US" i="1" dirty="0" smtClean="0"/>
              <a:t>intrinsically insecure</a:t>
            </a:r>
          </a:p>
          <a:p>
            <a:r>
              <a:rPr lang="en-US" dirty="0" smtClean="0"/>
              <a:t>Need to use a different protocol</a:t>
            </a:r>
          </a:p>
          <a:p>
            <a:r>
              <a:rPr lang="en-US" dirty="0" smtClean="0"/>
              <a:t>DNSSEC is a DNS extension with encryption</a:t>
            </a:r>
          </a:p>
          <a:p>
            <a:r>
              <a:rPr lang="en-US" dirty="0" smtClean="0"/>
              <a:t>But to work, both client and server need to support it</a:t>
            </a:r>
          </a:p>
          <a:p>
            <a:r>
              <a:rPr lang="en-US" dirty="0" smtClean="0"/>
              <a:t>Slowly starting to replace 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4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 and Phishing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421" y="1825625"/>
            <a:ext cx="6334699" cy="48175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Instead of poisoning an existing DNS server, have your own, and make users to connect to it</a:t>
            </a:r>
          </a:p>
          <a:p>
            <a:r>
              <a:rPr lang="en-US" dirty="0" smtClean="0"/>
              <a:t>But how to lure them?</a:t>
            </a:r>
          </a:p>
          <a:p>
            <a:r>
              <a:rPr lang="en-US" dirty="0" smtClean="0"/>
              <a:t>Just provide your own free </a:t>
            </a:r>
            <a:r>
              <a:rPr lang="en-US" dirty="0" err="1" smtClean="0"/>
              <a:t>WiFi</a:t>
            </a:r>
            <a:r>
              <a:rPr lang="en-US" dirty="0" smtClean="0"/>
              <a:t> service with a router, and give it an appealing name</a:t>
            </a:r>
          </a:p>
          <a:p>
            <a:r>
              <a:rPr lang="en-US" dirty="0" smtClean="0"/>
              <a:t>When users connect to your router, it is you that give them the IP address and DNS server info…</a:t>
            </a:r>
            <a:endParaRPr lang="en-US" dirty="0"/>
          </a:p>
        </p:txBody>
      </p:sp>
      <p:pic>
        <p:nvPicPr>
          <p:cNvPr id="1026" name="Picture 2" descr="Image result for wifi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50" y="1825625"/>
            <a:ext cx="5019103" cy="36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1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" y="179705"/>
            <a:ext cx="11853672" cy="963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How many of you type IP addresses like </a:t>
            </a:r>
            <a:r>
              <a:rPr lang="en-US" b="1" dirty="0" smtClean="0"/>
              <a:t>172.217.21.142</a:t>
            </a:r>
            <a:r>
              <a:rPr lang="en-US" dirty="0" smtClean="0"/>
              <a:t> when browsing the internet?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1227284"/>
            <a:ext cx="10218229" cy="5331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456575">
            <a:off x="736353" y="1714780"/>
            <a:ext cx="1415138" cy="784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legal?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7" y="1825624"/>
            <a:ext cx="11777032" cy="48065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illicit intent (</a:t>
            </a:r>
            <a:r>
              <a:rPr lang="en-US" dirty="0" err="1" smtClean="0"/>
              <a:t>eg</a:t>
            </a:r>
            <a:r>
              <a:rPr lang="en-US" dirty="0" smtClean="0"/>
              <a:t>, stealing info), then yes, most likely it is illegal</a:t>
            </a:r>
          </a:p>
          <a:p>
            <a:r>
              <a:rPr lang="en-US" i="1" dirty="0" smtClean="0"/>
              <a:t>However, depending on the country, accessing a </a:t>
            </a:r>
            <a:r>
              <a:rPr lang="en-US" i="1" dirty="0" err="1" smtClean="0"/>
              <a:t>WiFi</a:t>
            </a:r>
            <a:r>
              <a:rPr lang="en-US" i="1" dirty="0" smtClean="0"/>
              <a:t> is illegal if the owner of the </a:t>
            </a:r>
            <a:r>
              <a:rPr lang="en-US" i="1" dirty="0" err="1" smtClean="0"/>
              <a:t>WiFi</a:t>
            </a:r>
            <a:r>
              <a:rPr lang="en-US" i="1" dirty="0" smtClean="0"/>
              <a:t> does not give permission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someone connects to your </a:t>
            </a:r>
            <a:r>
              <a:rPr lang="en-US" dirty="0" err="1" smtClean="0"/>
              <a:t>WiFi</a:t>
            </a:r>
            <a:r>
              <a:rPr lang="en-US" dirty="0" smtClean="0"/>
              <a:t>, it might be </a:t>
            </a:r>
            <a:r>
              <a:rPr lang="en-US" i="1" dirty="0" smtClean="0"/>
              <a:t>them</a:t>
            </a:r>
            <a:r>
              <a:rPr lang="en-US" dirty="0" smtClean="0"/>
              <a:t> that are breaking the law</a:t>
            </a:r>
          </a:p>
          <a:p>
            <a:r>
              <a:rPr lang="en-US" dirty="0"/>
              <a:t>Florida 2005: man faced felony charges for </a:t>
            </a:r>
            <a:r>
              <a:rPr lang="en-US" dirty="0" smtClean="0"/>
              <a:t>using a </a:t>
            </a:r>
            <a:r>
              <a:rPr lang="en-US" dirty="0"/>
              <a:t>neighbor's internet connection </a:t>
            </a:r>
            <a:endParaRPr lang="en-US" dirty="0" smtClean="0"/>
          </a:p>
          <a:p>
            <a:r>
              <a:rPr lang="en-US" dirty="0" smtClean="0"/>
              <a:t>Put in a different way: if you forget the door of your house open, that does not authorize people passing by to come in…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2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0"/>
            <a:ext cx="9321800" cy="1325563"/>
          </a:xfrm>
        </p:spPr>
        <p:txBody>
          <a:bodyPr/>
          <a:lstStyle/>
          <a:p>
            <a:r>
              <a:rPr lang="en-US" dirty="0" smtClean="0"/>
              <a:t>Let’s Talk About Sweden…</a:t>
            </a:r>
            <a:endParaRPr lang="en-US" dirty="0"/>
          </a:p>
        </p:txBody>
      </p:sp>
      <p:pic>
        <p:nvPicPr>
          <p:cNvPr id="2050" name="Picture 2" descr="Image result for swe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27" y="1325563"/>
            <a:ext cx="5384346" cy="5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8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30" y="638628"/>
            <a:ext cx="4775200" cy="5863772"/>
          </a:xfrm>
        </p:spPr>
        <p:txBody>
          <a:bodyPr/>
          <a:lstStyle/>
          <a:p>
            <a:r>
              <a:rPr lang="en-US" dirty="0" smtClean="0"/>
              <a:t>…and let’s talk of the “</a:t>
            </a:r>
            <a:r>
              <a:rPr lang="en-US" i="1" dirty="0" smtClean="0"/>
              <a:t>Folk </a:t>
            </a:r>
            <a:r>
              <a:rPr lang="en-US" i="1" dirty="0" err="1"/>
              <a:t>och</a:t>
            </a:r>
            <a:r>
              <a:rPr lang="en-US" i="1" dirty="0"/>
              <a:t> </a:t>
            </a:r>
            <a:r>
              <a:rPr lang="en-US" i="1" dirty="0" err="1" smtClean="0"/>
              <a:t>Försvar</a:t>
            </a:r>
            <a:r>
              <a:rPr lang="en-US" i="1" dirty="0" smtClean="0"/>
              <a:t>”  </a:t>
            </a:r>
            <a:r>
              <a:rPr lang="en-US" dirty="0" smtClean="0"/>
              <a:t>(</a:t>
            </a:r>
            <a:r>
              <a:rPr lang="en-US" dirty="0"/>
              <a:t>“People and Defense</a:t>
            </a:r>
            <a:r>
              <a:rPr lang="en-US" i="1" dirty="0" smtClean="0"/>
              <a:t>”) </a:t>
            </a:r>
            <a:r>
              <a:rPr lang="en-US" dirty="0" smtClean="0"/>
              <a:t>conference, which is the </a:t>
            </a:r>
            <a:r>
              <a:rPr lang="en-US" i="1" dirty="0" smtClean="0"/>
              <a:t>top security conference</a:t>
            </a:r>
            <a:r>
              <a:rPr lang="en-US" dirty="0" smtClean="0"/>
              <a:t> in Sweden</a:t>
            </a:r>
          </a:p>
          <a:p>
            <a:r>
              <a:rPr lang="en-US" dirty="0" smtClean="0"/>
              <a:t>Attendees of </a:t>
            </a:r>
            <a:r>
              <a:rPr lang="en-US" i="1" dirty="0" smtClean="0"/>
              <a:t>security experts</a:t>
            </a:r>
            <a:r>
              <a:rPr lang="en-US" dirty="0" smtClean="0"/>
              <a:t>, </a:t>
            </a:r>
            <a:r>
              <a:rPr lang="en-US" i="1" dirty="0" smtClean="0"/>
              <a:t>politicians </a:t>
            </a:r>
            <a:r>
              <a:rPr lang="en-US" dirty="0" smtClean="0"/>
              <a:t>(including ministers), </a:t>
            </a:r>
            <a:r>
              <a:rPr lang="en-US" i="1" dirty="0" smtClean="0"/>
              <a:t>journalists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87" y="638628"/>
            <a:ext cx="6605314" cy="6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Edition…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3" y="1825625"/>
            <a:ext cx="11611429" cy="4749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Activists </a:t>
            </a:r>
            <a:r>
              <a:rPr lang="en-US" dirty="0" smtClean="0"/>
              <a:t>from Pirate Party did set up an open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called “</a:t>
            </a:r>
            <a:r>
              <a:rPr lang="en-US" i="1" dirty="0"/>
              <a:t>Open Guest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And of course most of the politicians and security “experts” used it…</a:t>
            </a:r>
          </a:p>
          <a:p>
            <a:r>
              <a:rPr lang="en-US" dirty="0" smtClean="0"/>
              <a:t>Why </a:t>
            </a:r>
            <a:r>
              <a:rPr lang="en-US" i="1" dirty="0" smtClean="0"/>
              <a:t>extremely bad</a:t>
            </a:r>
            <a:r>
              <a:rPr lang="en-US" dirty="0" smtClean="0"/>
              <a:t>? Accessing confidential emails from government servers using non-encrypted protocols…</a:t>
            </a:r>
          </a:p>
          <a:p>
            <a:r>
              <a:rPr lang="en-US" dirty="0">
                <a:hlinkClick r:id="rId2"/>
              </a:rPr>
              <a:t>https://falkvinge.net/2015/01/14/hilarious-activists-turn-tables-on-political-surveillance-hawks-wiretaps-them-with-honeypot-open-wi-fi-at-security-conference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1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816"/>
            <a:ext cx="10515600" cy="1325563"/>
          </a:xfrm>
        </p:spPr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1825625"/>
            <a:ext cx="11533909" cy="19751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Phishing </a:t>
            </a:r>
            <a:r>
              <a:rPr lang="en-US" i="1" dirty="0"/>
              <a:t>is the attempt to obtain sensitive information such as usernames, passwords, and credit card details (and money), often for malicious reasons, by disguising as a trustworthy entity in an electronic communication</a:t>
            </a:r>
            <a:r>
              <a:rPr lang="en-US" dirty="0" smtClean="0"/>
              <a:t>.” Wikipedia</a:t>
            </a:r>
            <a:endParaRPr lang="en-US" dirty="0"/>
          </a:p>
        </p:txBody>
      </p:sp>
      <p:pic>
        <p:nvPicPr>
          <p:cNvPr id="1028" name="Picture 4" descr="Phishing c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11" y="4141065"/>
            <a:ext cx="8092926" cy="2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7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9" y="1825624"/>
            <a:ext cx="11754997" cy="4784495"/>
          </a:xfrm>
        </p:spPr>
        <p:txBody>
          <a:bodyPr/>
          <a:lstStyle/>
          <a:p>
            <a:r>
              <a:rPr lang="en-US" dirty="0" smtClean="0"/>
              <a:t>Somehow you need to trick a user to visit one of your malicious servers</a:t>
            </a:r>
          </a:p>
          <a:p>
            <a:r>
              <a:rPr lang="en-US" dirty="0" smtClean="0"/>
              <a:t>You create a web page resembling the original target website (Facebook, Google, Amazon, their bank,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Log when they type login/password</a:t>
            </a:r>
          </a:p>
          <a:p>
            <a:r>
              <a:rPr lang="en-US" i="1" dirty="0" smtClean="0"/>
              <a:t>But how to trick a user to visit your web site?</a:t>
            </a:r>
          </a:p>
          <a:p>
            <a:r>
              <a:rPr lang="en-US" dirty="0" smtClean="0"/>
              <a:t>Can use DNS poisoning</a:t>
            </a:r>
          </a:p>
          <a:p>
            <a:r>
              <a:rPr lang="en-US" dirty="0" smtClean="0"/>
              <a:t>Can use web “</a:t>
            </a:r>
            <a:r>
              <a:rPr lang="en-US" i="1" dirty="0" smtClean="0"/>
              <a:t>links</a:t>
            </a:r>
            <a:r>
              <a:rPr lang="en-US" dirty="0" smtClean="0"/>
              <a:t>” in emails/chats/etc.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ultimate phishing email???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303" y="594911"/>
            <a:ext cx="5684703" cy="55820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 would have the strength to restrain from compulsory clicking that link without thinking twice???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5" y="286439"/>
            <a:ext cx="5521571" cy="63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1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3" y="54882"/>
            <a:ext cx="11658601" cy="1440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the link is actually pointing to your evil web site… on which you are running a clone login page of Facebook…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673195"/>
            <a:ext cx="10538958" cy="455865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3386108">
            <a:off x="4917656" y="389832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05" y="248597"/>
            <a:ext cx="9476514" cy="6376555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-58899" y="835808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825624"/>
            <a:ext cx="11777472" cy="4858639"/>
          </a:xfrm>
        </p:spPr>
        <p:txBody>
          <a:bodyPr/>
          <a:lstStyle/>
          <a:p>
            <a:r>
              <a:rPr lang="en-US" dirty="0" smtClean="0"/>
              <a:t>Network/Transport protocols like TCP/IP have </a:t>
            </a:r>
            <a:r>
              <a:rPr lang="en-US" b="1" dirty="0" smtClean="0"/>
              <a:t>NO</a:t>
            </a:r>
            <a:r>
              <a:rPr lang="en-US" dirty="0" smtClean="0"/>
              <a:t> knowledge of </a:t>
            </a:r>
            <a:r>
              <a:rPr lang="en-US" i="1" dirty="0" smtClean="0"/>
              <a:t>hostnames</a:t>
            </a:r>
            <a:r>
              <a:rPr lang="en-US" dirty="0" smtClean="0"/>
              <a:t> like </a:t>
            </a:r>
            <a:r>
              <a:rPr lang="en-US" dirty="0" smtClean="0">
                <a:hlinkClick r:id="rId2"/>
              </a:rPr>
              <a:t>www.google.com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www.facebook.com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But asking users to remember and manually type IP addresses </a:t>
            </a:r>
            <a:r>
              <a:rPr lang="en-US" dirty="0"/>
              <a:t>like </a:t>
            </a:r>
            <a:r>
              <a:rPr lang="en-US" dirty="0" smtClean="0"/>
              <a:t>172.217.21.142 is not viable</a:t>
            </a:r>
          </a:p>
          <a:p>
            <a:r>
              <a:rPr lang="en-US" dirty="0" smtClean="0"/>
              <a:t>Need something that can </a:t>
            </a:r>
            <a:r>
              <a:rPr lang="en-US" i="1" dirty="0" smtClean="0"/>
              <a:t>translate/map</a:t>
            </a:r>
            <a:r>
              <a:rPr lang="en-US" dirty="0" smtClean="0"/>
              <a:t> from hostnames to IP addresses</a:t>
            </a:r>
          </a:p>
          <a:p>
            <a:r>
              <a:rPr lang="en-US" dirty="0" smtClean="0"/>
              <a:t>Also extra benefit that you can change IP addresses without the need of clients to update (as they use the hostnames)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50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36" y="212832"/>
            <a:ext cx="7954752" cy="6429708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7117157">
            <a:off x="2949096" y="3645750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405" y="355159"/>
            <a:ext cx="3568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POST in that HTML form does point to your server, where you can analyze if any sent data is a login/password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99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55" y="184111"/>
            <a:ext cx="11632895" cy="972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After first login attempt and password stolen, redirect to real website, so user would not suspect of what happened…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99" y="1256270"/>
            <a:ext cx="7584825" cy="560173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253347">
            <a:off x="1814359" y="1591139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05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446767"/>
            <a:ext cx="4256314" cy="6032501"/>
          </a:xfrm>
        </p:spPr>
        <p:txBody>
          <a:bodyPr/>
          <a:lstStyle/>
          <a:p>
            <a:r>
              <a:rPr lang="en-US" dirty="0" smtClean="0"/>
              <a:t>But it sounds like a lot of work…</a:t>
            </a:r>
          </a:p>
          <a:p>
            <a:r>
              <a:rPr lang="en-US" dirty="0" smtClean="0"/>
              <a:t>Well, there are tools like </a:t>
            </a:r>
            <a:r>
              <a:rPr lang="en-US" i="1" dirty="0" err="1" smtClean="0"/>
              <a:t>setoolkit</a:t>
            </a:r>
            <a:r>
              <a:rPr lang="en-US" dirty="0" smtClean="0"/>
              <a:t> that can automate it</a:t>
            </a:r>
          </a:p>
          <a:p>
            <a:r>
              <a:rPr lang="en-US" dirty="0" smtClean="0"/>
              <a:t>Creating a phishing site just takes a couple of minutes…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73" y="548368"/>
            <a:ext cx="7384927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8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21" y="845124"/>
            <a:ext cx="6037805" cy="5676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DO NOT DO IT</a:t>
            </a:r>
          </a:p>
          <a:p>
            <a:r>
              <a:rPr lang="en-US" dirty="0" smtClean="0"/>
              <a:t>It is </a:t>
            </a:r>
            <a:r>
              <a:rPr lang="en-US" b="1" dirty="0" smtClean="0"/>
              <a:t>ILLEGAL</a:t>
            </a:r>
            <a:r>
              <a:rPr lang="en-US" dirty="0" smtClean="0"/>
              <a:t>, so target could call the police on you…</a:t>
            </a:r>
          </a:p>
          <a:p>
            <a:r>
              <a:rPr lang="en-US" dirty="0" smtClean="0"/>
              <a:t>But, if you still do it, and have the brilliant idea to do it to your boyfriend/girlfriend as a prank, the police will be the least of your problems…</a:t>
            </a:r>
          </a:p>
          <a:p>
            <a:r>
              <a:rPr lang="en-US" dirty="0" smtClean="0"/>
              <a:t>However, it will be the exercise for this week, between knowing students (but do not use your real passwords…)</a:t>
            </a:r>
            <a:endParaRPr lang="en-US" dirty="0"/>
          </a:p>
        </p:txBody>
      </p:sp>
      <p:pic>
        <p:nvPicPr>
          <p:cNvPr id="3074" name="Picture 2" descr="Image result for hit with frying pa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61" y="1345621"/>
            <a:ext cx="5395230" cy="23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an hitting woman frying pa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61" y="4025199"/>
            <a:ext cx="5395230" cy="249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5" y="243567"/>
            <a:ext cx="11571516" cy="34430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But would not the user see that the URL is weird???</a:t>
            </a:r>
          </a:p>
          <a:p>
            <a:r>
              <a:rPr lang="en-US" dirty="0" smtClean="0"/>
              <a:t>Most people will have no clue…</a:t>
            </a:r>
          </a:p>
          <a:p>
            <a:r>
              <a:rPr lang="en-US" dirty="0" smtClean="0"/>
              <a:t>To be more </a:t>
            </a:r>
            <a:r>
              <a:rPr lang="en-US" i="1" dirty="0" smtClean="0"/>
              <a:t>stealthy</a:t>
            </a:r>
            <a:r>
              <a:rPr lang="en-US" dirty="0" smtClean="0"/>
              <a:t>, you could register a hostname which is similar to the target</a:t>
            </a:r>
          </a:p>
          <a:p>
            <a:r>
              <a:rPr lang="en-US" dirty="0" smtClean="0"/>
              <a:t>What happen if you type “</a:t>
            </a:r>
            <a:r>
              <a:rPr lang="en-US" i="1" dirty="0" smtClean="0"/>
              <a:t>facebok.com</a:t>
            </a:r>
            <a:r>
              <a:rPr lang="en-US" dirty="0" smtClean="0"/>
              <a:t>” (missing an “o”) in the browser?</a:t>
            </a:r>
          </a:p>
          <a:p>
            <a:r>
              <a:rPr lang="en-US" dirty="0" smtClean="0"/>
              <a:t>To avoid phishing attacks, when you buy a hostname, also needs to buy hostnames that are similar (</a:t>
            </a:r>
            <a:r>
              <a:rPr lang="en-US" dirty="0" err="1" smtClean="0"/>
              <a:t>eg</a:t>
            </a:r>
            <a:r>
              <a:rPr lang="en-US" dirty="0" smtClean="0"/>
              <a:t> typos)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" t="262" r="11335" b="69639"/>
          <a:stretch/>
        </p:blipFill>
        <p:spPr>
          <a:xfrm>
            <a:off x="193627" y="3994331"/>
            <a:ext cx="11795174" cy="283464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681019" y="458154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4" y="125361"/>
            <a:ext cx="11813850" cy="585511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796739">
            <a:off x="862781" y="1475391"/>
            <a:ext cx="1843548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2" y="2261264"/>
            <a:ext cx="11372878" cy="35743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607439">
            <a:off x="-108852" y="3650193"/>
            <a:ext cx="1800897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" y="377371"/>
            <a:ext cx="11713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Still visiting </a:t>
            </a:r>
            <a:r>
              <a:rPr lang="en-US" sz="4000" dirty="0" smtClean="0">
                <a:hlinkClick r:id="rId3"/>
              </a:rPr>
              <a:t>www.apple.com</a:t>
            </a:r>
            <a:r>
              <a:rPr lang="en-US" sz="4000" dirty="0" smtClean="0"/>
              <a:t>, but this time the page looks slightly different… </a:t>
            </a:r>
            <a:r>
              <a:rPr lang="en-US" sz="4000" dirty="0" err="1" smtClean="0"/>
              <a:t>isn’it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616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heck is going on???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651227" cy="479289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web page is obviously not the real </a:t>
            </a:r>
            <a:r>
              <a:rPr lang="en-US" sz="2800" dirty="0" smtClean="0">
                <a:hlinkClick r:id="rId2"/>
              </a:rPr>
              <a:t>www.apple.com</a:t>
            </a:r>
            <a:endParaRPr lang="en-US" sz="2800" dirty="0" smtClean="0"/>
          </a:p>
          <a:p>
            <a:r>
              <a:rPr lang="en-US" sz="2800" dirty="0" smtClean="0"/>
              <a:t>The actual page </a:t>
            </a:r>
            <a:r>
              <a:rPr lang="en-US" sz="2800" dirty="0"/>
              <a:t>is </a:t>
            </a:r>
            <a:r>
              <a:rPr lang="en-US" sz="2800" dirty="0" smtClean="0">
                <a:hlinkClick r:id="rId3"/>
              </a:rPr>
              <a:t>www.xn-</a:t>
            </a:r>
            <a:r>
              <a:rPr lang="en-US" sz="2800" dirty="0">
                <a:hlinkClick r:id="rId3"/>
              </a:rPr>
              <a:t>-</a:t>
            </a:r>
            <a:r>
              <a:rPr lang="en-US" sz="2800" dirty="0" smtClean="0">
                <a:hlinkClick r:id="rId3"/>
              </a:rPr>
              <a:t>80ak6aa92e.com</a:t>
            </a:r>
            <a:endParaRPr lang="en-US" sz="2800" dirty="0" smtClean="0"/>
          </a:p>
          <a:p>
            <a:r>
              <a:rPr lang="en-US" sz="2800" i="1" dirty="0" smtClean="0"/>
              <a:t>Punycode</a:t>
            </a:r>
            <a:r>
              <a:rPr lang="en-US" sz="2800" dirty="0" smtClean="0"/>
              <a:t>: way to express UNICODE symbols with subset of ASCII for URLs</a:t>
            </a:r>
          </a:p>
          <a:p>
            <a:r>
              <a:rPr lang="en-US" sz="2800" dirty="0" smtClean="0"/>
              <a:t>Important for displaying URLs with symbols from Chinese, Japanese, etc.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/>
              <a:t>, </a:t>
            </a:r>
            <a:r>
              <a:rPr lang="en-US" sz="2000" dirty="0" smtClean="0"/>
              <a:t>“</a:t>
            </a:r>
            <a:r>
              <a:rPr lang="en-US" sz="2000" dirty="0" err="1" smtClean="0"/>
              <a:t>xn</a:t>
            </a:r>
            <a:r>
              <a:rPr lang="en-US" sz="2000" dirty="0" smtClean="0"/>
              <a:t>-</a:t>
            </a:r>
            <a:r>
              <a:rPr lang="en-US" sz="2000" dirty="0"/>
              <a:t>-</a:t>
            </a:r>
            <a:r>
              <a:rPr lang="en-US" sz="2000" dirty="0" smtClean="0"/>
              <a:t>s7y.co” gets displayed in a browser URL bar with “</a:t>
            </a:r>
            <a:r>
              <a:rPr lang="ja-JP" altLang="en-US" sz="2000" dirty="0" smtClean="0"/>
              <a:t>短</a:t>
            </a:r>
            <a:r>
              <a:rPr lang="en-US" altLang="ja-JP" sz="2000" dirty="0"/>
              <a:t>.</a:t>
            </a:r>
            <a:r>
              <a:rPr lang="en-US" sz="2000" dirty="0" smtClean="0"/>
              <a:t>co”</a:t>
            </a:r>
          </a:p>
          <a:p>
            <a:r>
              <a:rPr lang="en-US" sz="2800" dirty="0" smtClean="0"/>
              <a:t>Cyrillic (</a:t>
            </a:r>
            <a:r>
              <a:rPr lang="en-US" sz="2800" dirty="0"/>
              <a:t>R</a:t>
            </a:r>
            <a:r>
              <a:rPr lang="en-US" sz="2800" dirty="0" smtClean="0"/>
              <a:t>ussia) has many symbols that are similar to </a:t>
            </a:r>
            <a:r>
              <a:rPr lang="en-US" sz="2800" dirty="0"/>
              <a:t>L</a:t>
            </a:r>
            <a:r>
              <a:rPr lang="en-US" sz="2800" dirty="0" smtClean="0"/>
              <a:t>atin ones, but different Unicode values, </a:t>
            </a:r>
            <a:r>
              <a:rPr lang="en-US" sz="2800" dirty="0" err="1" smtClean="0"/>
              <a:t>eg</a:t>
            </a:r>
            <a:r>
              <a:rPr lang="en-US" sz="2800" dirty="0"/>
              <a:t> Cyrillic "а" (U+0430) </a:t>
            </a:r>
            <a:r>
              <a:rPr lang="en-US" sz="2800" dirty="0" smtClean="0"/>
              <a:t>is different from ASCII </a:t>
            </a:r>
            <a:r>
              <a:rPr lang="en-US" sz="2800" dirty="0"/>
              <a:t>"a" (U+0061)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xn</a:t>
            </a:r>
            <a:r>
              <a:rPr lang="en-US" sz="2800" dirty="0" smtClean="0"/>
              <a:t>-</a:t>
            </a:r>
            <a:r>
              <a:rPr lang="en-US" sz="2800" dirty="0"/>
              <a:t>-</a:t>
            </a:r>
            <a:r>
              <a:rPr lang="en-US" sz="2800" dirty="0" smtClean="0"/>
              <a:t>80ak6aa92e” is representation of “apple” in </a:t>
            </a:r>
            <a:r>
              <a:rPr lang="en-US" sz="2800" dirty="0" err="1" smtClean="0"/>
              <a:t>punycode</a:t>
            </a:r>
            <a:r>
              <a:rPr lang="en-US" sz="2800" dirty="0" smtClean="0"/>
              <a:t> using only Cyrillic letters/fonts</a:t>
            </a:r>
          </a:p>
          <a:p>
            <a:r>
              <a:rPr lang="en-US" sz="2800" dirty="0" smtClean="0"/>
              <a:t>At time of writing this slide, issue fixed in Chrome but not Firefox…</a:t>
            </a:r>
          </a:p>
        </p:txBody>
      </p:sp>
    </p:spTree>
    <p:extLst>
      <p:ext uri="{BB962C8B-B14F-4D97-AF65-F5344CB8AC3E}">
        <p14:creationId xmlns:p14="http://schemas.microsoft.com/office/powerpoint/2010/main" val="320206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375"/>
            <a:ext cx="11834812" cy="67786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713" y="567158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27989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9720" y="55365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39561" y="57294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26548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88508" y="131758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279530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94208" y="1286716"/>
            <a:ext cx="694481" cy="7292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6972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815" y="4867153"/>
            <a:ext cx="775504" cy="73499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78157" y="2731619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90475" y="4855579"/>
            <a:ext cx="896011" cy="6751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72109" y="2015922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09954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7713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1213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Name 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790095" cy="4809844"/>
          </a:xfrm>
        </p:spPr>
        <p:txBody>
          <a:bodyPr/>
          <a:lstStyle/>
          <a:p>
            <a:r>
              <a:rPr lang="en-US" i="1" dirty="0" smtClean="0"/>
              <a:t>Application</a:t>
            </a:r>
            <a:r>
              <a:rPr lang="en-US" dirty="0" smtClean="0"/>
              <a:t> Layer protocol used to find IP addresses from hostnames</a:t>
            </a:r>
          </a:p>
          <a:p>
            <a:r>
              <a:rPr lang="en-US" dirty="0" smtClean="0"/>
              <a:t>There exists DNS servers that can be contacted to do the hostname mapping</a:t>
            </a:r>
          </a:p>
          <a:p>
            <a:r>
              <a:rPr lang="en-US" i="1" dirty="0" smtClean="0"/>
              <a:t>ICANN: Internet Corporation for Assigned Names and Numbers</a:t>
            </a:r>
          </a:p>
          <a:p>
            <a:r>
              <a:rPr lang="en-US" dirty="0" smtClean="0"/>
              <a:t>You can pay a fee to register a hostname, and choose to map it to an IP address of your choice </a:t>
            </a:r>
          </a:p>
        </p:txBody>
      </p:sp>
    </p:spTree>
    <p:extLst>
      <p:ext uri="{BB962C8B-B14F-4D97-AF65-F5344CB8AC3E}">
        <p14:creationId xmlns:p14="http://schemas.microsoft.com/office/powerpoint/2010/main" val="105184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270-286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7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759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221" y="1825625"/>
            <a:ext cx="11709175" cy="4351338"/>
          </a:xfrm>
        </p:spPr>
        <p:txBody>
          <a:bodyPr/>
          <a:lstStyle/>
          <a:p>
            <a:r>
              <a:rPr lang="en-US" dirty="0" smtClean="0"/>
              <a:t>Domain names are organized in a hierarchy, which is read from </a:t>
            </a:r>
            <a:r>
              <a:rPr lang="en-US" i="1" dirty="0" smtClean="0"/>
              <a:t>right</a:t>
            </a:r>
            <a:r>
              <a:rPr lang="en-US" dirty="0" smtClean="0"/>
              <a:t> to </a:t>
            </a:r>
            <a:r>
              <a:rPr lang="en-US" i="1" dirty="0" smtClean="0"/>
              <a:t>left</a:t>
            </a:r>
          </a:p>
          <a:p>
            <a:r>
              <a:rPr lang="en-US" dirty="0" smtClean="0"/>
              <a:t>Consider </a:t>
            </a:r>
            <a:r>
              <a:rPr lang="en-US" dirty="0"/>
              <a:t>the hostname “</a:t>
            </a:r>
            <a:r>
              <a:rPr lang="en-US" i="1" dirty="0"/>
              <a:t>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no</a:t>
            </a:r>
            <a:r>
              <a:rPr lang="en-US" dirty="0" smtClean="0"/>
              <a:t>”:</a:t>
            </a:r>
            <a:r>
              <a:rPr lang="en-US" dirty="0"/>
              <a:t> </a:t>
            </a:r>
            <a:r>
              <a:rPr lang="en-US" dirty="0" smtClean="0"/>
              <a:t>is a top-level domain, representing Norway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ountries have their own, like “</a:t>
            </a:r>
            <a:r>
              <a:rPr lang="en-US" i="1" dirty="0" smtClean="0"/>
              <a:t>au</a:t>
            </a:r>
            <a:r>
              <a:rPr lang="en-US" dirty="0" smtClean="0"/>
              <a:t>” for Australia and “</a:t>
            </a:r>
            <a:r>
              <a:rPr lang="en-US" i="1" dirty="0" smtClean="0"/>
              <a:t>it</a:t>
            </a:r>
            <a:r>
              <a:rPr lang="en-US" dirty="0" smtClean="0"/>
              <a:t>” for Italy</a:t>
            </a:r>
          </a:p>
          <a:p>
            <a:pPr lvl="1"/>
            <a:r>
              <a:rPr lang="en-US" dirty="0" smtClean="0"/>
              <a:t>There also generic ones like “</a:t>
            </a:r>
            <a:r>
              <a:rPr lang="en-US" i="1" dirty="0" smtClean="0"/>
              <a:t>com</a:t>
            </a:r>
            <a:r>
              <a:rPr lang="en-US" dirty="0" smtClean="0"/>
              <a:t>” and “</a:t>
            </a:r>
            <a:r>
              <a:rPr lang="en-US" i="1" dirty="0" smtClean="0"/>
              <a:t>org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“kristiania.no</a:t>
            </a:r>
            <a:r>
              <a:rPr lang="en-US" dirty="0" smtClean="0"/>
              <a:t>”: a subdomain of “</a:t>
            </a:r>
            <a:r>
              <a:rPr lang="en-US" i="1" dirty="0" smtClean="0"/>
              <a:t>no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“www”?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838648" cy="4866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WWW stands for </a:t>
            </a:r>
            <a:r>
              <a:rPr lang="en-US" i="1" dirty="0"/>
              <a:t>World Wide </a:t>
            </a:r>
            <a:r>
              <a:rPr lang="en-US" i="1" dirty="0" smtClean="0"/>
              <a:t>Web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www.kristiania.no</a:t>
            </a:r>
            <a:r>
              <a:rPr lang="en-US" dirty="0" smtClean="0"/>
              <a:t>” is a subdomain of “</a:t>
            </a:r>
            <a:r>
              <a:rPr lang="en-US" i="1" dirty="0" smtClean="0"/>
              <a:t>kristiania.no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they are 2 DIFFERENT hostnames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can be mapped to same IP address, or different ones </a:t>
            </a:r>
          </a:p>
          <a:p>
            <a:pPr lvl="2"/>
            <a:r>
              <a:rPr lang="en-US" dirty="0" smtClean="0"/>
              <a:t>although it is more common to use 301 HTTP permanent redirection (will see later in the course) 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Historical reasons, to make clear that “</a:t>
            </a:r>
            <a:r>
              <a:rPr lang="en-US" i="1" dirty="0" smtClean="0"/>
              <a:t>www.foo.com</a:t>
            </a:r>
            <a:r>
              <a:rPr lang="en-US" dirty="0" smtClean="0"/>
              <a:t>” was something you could type in this revolutionary new thing called internet browser… just using a “</a:t>
            </a:r>
            <a:r>
              <a:rPr lang="en-US" i="1" dirty="0" smtClean="0"/>
              <a:t>.com</a:t>
            </a:r>
            <a:r>
              <a:rPr lang="en-US" dirty="0" smtClean="0"/>
              <a:t>” was not </a:t>
            </a:r>
            <a:r>
              <a:rPr lang="en-US" dirty="0"/>
              <a:t>clear enough when </a:t>
            </a:r>
            <a:r>
              <a:rPr lang="en-US" dirty="0" smtClean="0"/>
              <a:t>internet was first introduced in the 80s/90s</a:t>
            </a:r>
          </a:p>
          <a:p>
            <a:pPr lvl="1"/>
            <a:r>
              <a:rPr lang="en-US" dirty="0" smtClean="0"/>
              <a:t>Might have different servers for different applications (</a:t>
            </a:r>
            <a:r>
              <a:rPr lang="en-US" dirty="0" err="1" smtClean="0"/>
              <a:t>eg</a:t>
            </a:r>
            <a:r>
              <a:rPr lang="en-US" dirty="0" smtClean="0"/>
              <a:t> email server) and want to use same main domain “</a:t>
            </a:r>
            <a:r>
              <a:rPr lang="en-US" i="1" dirty="0" smtClean="0"/>
              <a:t>foo.com</a:t>
            </a:r>
            <a:r>
              <a:rPr lang="en-US" dirty="0" smtClean="0"/>
              <a:t>”, where “</a:t>
            </a:r>
            <a:r>
              <a:rPr lang="en-US" i="1" dirty="0" smtClean="0"/>
              <a:t>www.foo.com</a:t>
            </a:r>
            <a:r>
              <a:rPr lang="en-US" dirty="0" smtClean="0"/>
              <a:t>” is a subdomain just for the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7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13121</TotalTime>
  <Words>2967</Words>
  <Application>Microsoft Office PowerPoint</Application>
  <PresentationFormat>Widescreen</PresentationFormat>
  <Paragraphs>285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Yu Gothic</vt:lpstr>
      <vt:lpstr>Arial</vt:lpstr>
      <vt:lpstr>Arial Unicode MS</vt:lpstr>
      <vt:lpstr>Calibri</vt:lpstr>
      <vt:lpstr>Calibri Light</vt:lpstr>
      <vt:lpstr>Mangal</vt:lpstr>
      <vt:lpstr>Office Theme</vt:lpstr>
      <vt:lpstr>TK2100: Informasjonssikkerhet  Lesson 07: Network 2</vt:lpstr>
      <vt:lpstr>Goals</vt:lpstr>
      <vt:lpstr>Domain Name System (DNS)</vt:lpstr>
      <vt:lpstr>PowerPoint Presentation</vt:lpstr>
      <vt:lpstr>Hostnames</vt:lpstr>
      <vt:lpstr>Domain Name System (DNS)</vt:lpstr>
      <vt:lpstr>PowerPoint Presentation</vt:lpstr>
      <vt:lpstr>Hierarchy </vt:lpstr>
      <vt:lpstr>What about “www”?</vt:lpstr>
      <vt:lpstr>Distributed Database</vt:lpstr>
      <vt:lpstr>Many Servers</vt:lpstr>
      <vt:lpstr>DNS Resolution</vt:lpstr>
      <vt:lpstr>PowerPoint Presentation</vt:lpstr>
      <vt:lpstr>But how to find IP of DNS server? </vt:lpstr>
      <vt:lpstr>PowerPoint Presentation</vt:lpstr>
      <vt:lpstr>Caching</vt:lpstr>
      <vt:lpstr>“nslookup”</vt:lpstr>
      <vt:lpstr>PowerPoint Presentation</vt:lpstr>
      <vt:lpstr>Time-to-Live (TTL)</vt:lpstr>
      <vt:lpstr>Subdomain Resolution</vt:lpstr>
      <vt:lpstr>Cont.</vt:lpstr>
      <vt:lpstr>PowerPoint Presentation</vt:lpstr>
      <vt:lpstr>DNS Glue Record</vt:lpstr>
      <vt:lpstr>DNS Attacks</vt:lpstr>
      <vt:lpstr>Pharming: Phishing</vt:lpstr>
      <vt:lpstr>Pharming is not just Phishing</vt:lpstr>
      <vt:lpstr>DNS Cache Poisoning</vt:lpstr>
      <vt:lpstr>PowerPoint Presentation</vt:lpstr>
      <vt:lpstr>DNS Transaction Ids</vt:lpstr>
      <vt:lpstr>PowerPoint Presentation</vt:lpstr>
      <vt:lpstr>Randomized Ids</vt:lpstr>
      <vt:lpstr>Is DNS Cache Poisoning viable?</vt:lpstr>
      <vt:lpstr>Subdomain DNS Cache Poisoning</vt:lpstr>
      <vt:lpstr>PowerPoint Presentation</vt:lpstr>
      <vt:lpstr>How to defend from this? </vt:lpstr>
      <vt:lpstr>Client Side Poisoning</vt:lpstr>
      <vt:lpstr>DNSSEC</vt:lpstr>
      <vt:lpstr>Social Engineering and Phishing</vt:lpstr>
      <vt:lpstr>Open WiFi</vt:lpstr>
      <vt:lpstr>Is it legal?</vt:lpstr>
      <vt:lpstr>Let’s Talk About Sweden…</vt:lpstr>
      <vt:lpstr>PowerPoint Presentation</vt:lpstr>
      <vt:lpstr>2015 Edition…</vt:lpstr>
      <vt:lpstr>Phishing</vt:lpstr>
      <vt:lpstr>Web Site Phishing</vt:lpstr>
      <vt:lpstr>The ultimate phishing email???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What the heck is going on???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1001</cp:revision>
  <dcterms:created xsi:type="dcterms:W3CDTF">2017-12-10T14:32:25Z</dcterms:created>
  <dcterms:modified xsi:type="dcterms:W3CDTF">2018-03-09T12:34:55Z</dcterms:modified>
</cp:coreProperties>
</file>